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27" r:id="rId23"/>
    <p:sldId id="316" r:id="rId24"/>
    <p:sldId id="324" r:id="rId25"/>
    <p:sldId id="317" r:id="rId26"/>
    <p:sldId id="319" r:id="rId27"/>
    <p:sldId id="320" r:id="rId28"/>
    <p:sldId id="321" r:id="rId29"/>
    <p:sldId id="322" r:id="rId30"/>
    <p:sldId id="329" r:id="rId31"/>
    <p:sldId id="297"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1299" autoAdjust="0"/>
  </p:normalViewPr>
  <p:slideViewPr>
    <p:cSldViewPr snapToGrid="0" snapToObjects="1">
      <p:cViewPr varScale="1">
        <p:scale>
          <a:sx n="71" d="100"/>
          <a:sy n="71" d="100"/>
        </p:scale>
        <p:origin x="-1332"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6/2/2014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6/2/2014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V2.0</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pPr marL="171450" indent="-171450">
              <a:buFontTx/>
              <a:buChar char="-"/>
            </a:pPr>
            <a:r>
              <a:rPr lang="en-US" sz="1200" baseline="0" dirty="0" smtClean="0"/>
              <a:t>Helpful </a:t>
            </a:r>
            <a:r>
              <a:rPr lang="en-US" sz="1200" baseline="0" dirty="0" err="1" smtClean="0"/>
              <a:t>ubuntu</a:t>
            </a:r>
            <a:r>
              <a:rPr lang="en-US" sz="1200" baseline="0" dirty="0" smtClean="0"/>
              <a:t> tools to start and monitor a process. Restart node process ready fast after a crash</a:t>
            </a:r>
            <a:r>
              <a:rPr lang="en-US" sz="1200" baseline="0" dirty="0" smtClean="0"/>
              <a:t>.</a:t>
            </a:r>
          </a:p>
          <a:p>
            <a:pPr marL="171450" marR="0" lvl="0" indent="-171450" algn="l" defTabSz="812810" rtl="0" eaLnBrk="1" fontAlgn="auto" latinLnBrk="0" hangingPunct="1">
              <a:lnSpc>
                <a:spcPct val="100000"/>
              </a:lnSpc>
              <a:spcBef>
                <a:spcPts val="0"/>
              </a:spcBef>
              <a:spcAft>
                <a:spcPts val="0"/>
              </a:spcAft>
              <a:buClrTx/>
              <a:buSzTx/>
              <a:buFontTx/>
              <a:buChar char="-"/>
              <a:tabLst/>
              <a:defRPr/>
            </a:pPr>
            <a:r>
              <a:rPr lang="en-US" sz="2100" kern="1200" dirty="0" err="1" smtClean="0">
                <a:solidFill>
                  <a:schemeClr val="tx1"/>
                </a:solidFill>
                <a:effectLst/>
                <a:latin typeface="+mn-lt"/>
                <a:ea typeface="+mn-ea"/>
                <a:cs typeface="+mn-cs"/>
              </a:rPr>
              <a:t>Erro</a:t>
            </a:r>
            <a:r>
              <a:rPr lang="en-US" sz="2100" kern="1200" smtClean="0">
                <a:solidFill>
                  <a:schemeClr val="tx1"/>
                </a:solidFill>
                <a:effectLst/>
                <a:latin typeface="+mn-lt"/>
                <a:ea typeface="+mn-ea"/>
                <a:cs typeface="+mn-cs"/>
              </a:rPr>
              <a:t> Handling:</a:t>
            </a:r>
            <a:r>
              <a:rPr lang="en-US" sz="2100" kern="1200" baseline="0" smtClean="0">
                <a:solidFill>
                  <a:schemeClr val="tx1"/>
                </a:solidFill>
                <a:effectLst/>
                <a:latin typeface="+mn-lt"/>
                <a:ea typeface="+mn-ea"/>
                <a:cs typeface="+mn-cs"/>
              </a:rPr>
              <a:t> </a:t>
            </a:r>
            <a:r>
              <a:rPr lang="en-US" sz="2100" kern="1200" smtClean="0">
                <a:solidFill>
                  <a:schemeClr val="tx1"/>
                </a:solidFill>
                <a:effectLst/>
                <a:latin typeface="+mn-lt"/>
                <a:ea typeface="+mn-ea"/>
                <a:cs typeface="+mn-cs"/>
              </a:rPr>
              <a:t>That </a:t>
            </a:r>
            <a:r>
              <a:rPr lang="en-US" sz="2100" kern="1200" dirty="0" smtClean="0">
                <a:solidFill>
                  <a:schemeClr val="tx1"/>
                </a:solidFill>
                <a:effectLst/>
                <a:latin typeface="+mn-lt"/>
                <a:ea typeface="+mn-ea"/>
                <a:cs typeface="+mn-cs"/>
              </a:rPr>
              <a:t>we abort the Node.js process on unexpected errors to avoid keeping the services in an unknown state.</a:t>
            </a:r>
          </a:p>
          <a:p>
            <a:pPr marL="171450" indent="-171450">
              <a:buFontTx/>
              <a:buChar char="-"/>
            </a:pPr>
            <a:endParaRPr lang="en-US" sz="1200" dirty="0"/>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Fixed</a:t>
            </a:r>
            <a:r>
              <a:rPr lang="en-US" sz="1200" baseline="0" dirty="0" smtClean="0"/>
              <a:t> URL that are alias to a real stack that can change overtime.</a:t>
            </a:r>
          </a:p>
          <a:p>
            <a:endParaRPr lang="en-US" sz="1200" baseline="0" dirty="0" smtClean="0"/>
          </a:p>
          <a:p>
            <a:r>
              <a:rPr lang="en-US" sz="1200" b="1" dirty="0" smtClean="0"/>
              <a:t>Develop</a:t>
            </a:r>
            <a:r>
              <a:rPr lang="en-US" sz="1200" baseline="0" dirty="0" smtClean="0"/>
              <a:t> is the latest version of the code, updated at least one time per week.</a:t>
            </a:r>
            <a:endParaRPr lang="en-US" sz="1200" dirty="0" smtClean="0"/>
          </a:p>
          <a:p>
            <a:endParaRPr lang="en-US" sz="1200" dirty="0" smtClean="0"/>
          </a:p>
          <a:p>
            <a:r>
              <a:rPr lang="en-US" sz="1200" b="1" dirty="0" smtClean="0"/>
              <a:t>Staging</a:t>
            </a:r>
            <a:r>
              <a:rPr lang="en-US" sz="1200" dirty="0" smtClean="0"/>
              <a:t> is used to test the next version that will be deployed in production.</a:t>
            </a:r>
            <a:r>
              <a:rPr lang="en-US" sz="1200" baseline="0" dirty="0" smtClean="0"/>
              <a:t> Used mostly during stabilization period before updating the production stack.</a:t>
            </a:r>
            <a:endParaRPr lang="en-US" sz="1200" dirty="0" smtClean="0"/>
          </a:p>
          <a:p>
            <a:endParaRPr lang="en-US" sz="1200" dirty="0" smtClean="0"/>
          </a:p>
          <a:p>
            <a:r>
              <a:rPr lang="en-US" sz="1200" b="1" dirty="0" smtClean="0"/>
              <a:t>Production</a:t>
            </a:r>
            <a:r>
              <a:rPr lang="en-US" sz="1200" baseline="0" dirty="0" smtClean="0"/>
              <a:t> is the live stack, updated lot less often, once every month.</a:t>
            </a:r>
            <a:endParaRPr lang="en-US" sz="1200" dirty="0" smtClean="0"/>
          </a:p>
          <a:p>
            <a:endParaRPr lang="en-US" sz="1200" dirty="0" smtClean="0"/>
          </a:p>
          <a:p>
            <a:r>
              <a:rPr lang="en-US" sz="1200" dirty="0" smtClean="0"/>
              <a:t>Security:</a:t>
            </a:r>
            <a:r>
              <a:rPr lang="en-US" sz="1200" baseline="0" dirty="0" smtClean="0"/>
              <a:t> Allow different level of security, only production stack contains customer data.</a:t>
            </a:r>
            <a:endParaRPr lang="en-US" sz="1200" dirty="0" smtClean="0"/>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endParaRPr lang="en-US" sz="1200" dirty="0" smtClean="0"/>
          </a:p>
          <a:p>
            <a:endParaRPr lang="en-US" sz="1200" dirty="0" smtClean="0"/>
          </a:p>
          <a:p>
            <a:r>
              <a:rPr lang="en-US" sz="1200" b="1" dirty="0" smtClean="0"/>
              <a:t>Now,</a:t>
            </a:r>
            <a:r>
              <a:rPr lang="en-US" sz="1200" b="1" baseline="0" dirty="0" smtClean="0"/>
              <a:t> I let Guillaume talk about stack monitoring.</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 us, Deployment and scaling is not just a matter of creating the stack in the cloud. It’s also about providing developers tools to be able to manage and control that scaling.</a:t>
            </a:r>
          </a:p>
          <a:p>
            <a:r>
              <a:rPr lang="en-US" sz="1200" dirty="0" smtClean="0"/>
              <a:t>Amazon already offers a lot of tools and metrics at the instance level, but we soon found out we needed more information about the services themselves.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Early </a:t>
            </a:r>
            <a:r>
              <a:rPr lang="en-US" sz="1200" dirty="0"/>
              <a:t>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a:t>
            </a:r>
            <a:r>
              <a:rPr lang="en-US" sz="1200" dirty="0" smtClean="0"/>
              <a:t>their</a:t>
            </a:r>
            <a:r>
              <a:rPr lang="en-US" sz="1200" baseline="0" dirty="0" smtClean="0"/>
              <a:t> </a:t>
            </a:r>
            <a:r>
              <a:rPr lang="en-US" sz="1200" dirty="0" smtClean="0"/>
              <a:t>dependencies</a:t>
            </a:r>
            <a:r>
              <a:rPr lang="en-US" sz="1200" dirty="0"/>
              <a:t>.</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group composed of many teams</a:t>
            </a:r>
            <a:r>
              <a:rPr lang="en-US" sz="1200" baseline="0" dirty="0" smtClean="0"/>
              <a:t>,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smtClean="0"/>
              <a:t>Multi-team</a:t>
            </a:r>
          </a:p>
          <a:p>
            <a:pPr marL="349415" indent="-349415">
              <a:buFontTx/>
              <a:buChar char="-"/>
            </a:pPr>
            <a:r>
              <a:rPr lang="en-US" sz="1200" dirty="0" smtClean="0"/>
              <a:t>In-DCC </a:t>
            </a:r>
            <a:r>
              <a:rPr lang="en-US" sz="1200" dirty="0"/>
              <a:t>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t>
            </a:r>
            <a:r>
              <a:rPr lang="en-US" sz="1200" dirty="0" smtClean="0"/>
              <a:t>multiple</a:t>
            </a:r>
            <a:r>
              <a:rPr lang="en-US" sz="1200" baseline="0" dirty="0" smtClean="0"/>
              <a:t> products with different release cycles</a:t>
            </a:r>
            <a:r>
              <a:rPr lang="en-US" sz="1200" dirty="0" smtClean="0"/>
              <a:t>.</a:t>
            </a:r>
            <a:endParaRPr lang="en-US" sz="1200" dirty="0"/>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a:t>
            </a:r>
            <a:r>
              <a:rPr lang="en-US" sz="1200" dirty="0" smtClean="0"/>
              <a:t>lazy</a:t>
            </a:r>
            <a:endParaRPr lang="en-US" sz="1200" dirty="0"/>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r>
              <a:rPr lang="en-US" sz="1200" dirty="0" smtClean="0"/>
              <a:t>.</a:t>
            </a:r>
          </a:p>
          <a:p>
            <a:pPr marL="349415" indent="-349415">
              <a:buFontTx/>
              <a:buChar char="-"/>
            </a:pPr>
            <a:r>
              <a:rPr lang="en-US" sz="1200" dirty="0" smtClean="0"/>
              <a:t>Deployment on Unix, development</a:t>
            </a:r>
            <a:r>
              <a:rPr lang="en-US" sz="1200" baseline="0" dirty="0" smtClean="0"/>
              <a:t> on any platform, mainly Windows.</a:t>
            </a:r>
            <a:endParaRPr lang="en-US" sz="1200" dirty="0"/>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a:t>
            </a:r>
            <a:r>
              <a:rPr lang="en-US" sz="1200" dirty="0" smtClean="0"/>
              <a:t>influenced the </a:t>
            </a:r>
            <a:r>
              <a:rPr lang="en-US" sz="1200" dirty="0"/>
              <a:t>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smtClean="0"/>
              <a:t>)</a:t>
            </a:r>
          </a:p>
          <a:p>
            <a:pPr marL="349415" indent="-349415">
              <a:buFontTx/>
              <a:buChar char="-"/>
            </a:pPr>
            <a:r>
              <a:rPr lang="en-US" sz="1200" dirty="0" err="1" smtClean="0"/>
              <a:t>Npm</a:t>
            </a:r>
            <a:r>
              <a:rPr lang="en-US" sz="1200" dirty="0" smtClean="0"/>
              <a:t> is the Node.js</a:t>
            </a:r>
            <a:r>
              <a:rPr lang="en-US" sz="1200" baseline="0" dirty="0" smtClean="0"/>
              <a:t> </a:t>
            </a:r>
            <a:r>
              <a:rPr lang="en-US" sz="1200" dirty="0" smtClean="0"/>
              <a:t>package manager, similar to apt-get</a:t>
            </a:r>
            <a:endParaRPr lang="en-US" sz="1200" dirty="0"/>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191" y="1526522"/>
            <a:ext cx="8268727" cy="668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1781175"/>
            <a:ext cx="10145712"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58347"/>
            <a:ext cx="9921952" cy="708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257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763" y="1311593"/>
            <a:ext cx="10227627" cy="722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p>
          <a:p>
            <a:pPr lvl="1"/>
            <a:endParaRPr lang="en-US" dirty="0" smtClean="0"/>
          </a:p>
          <a:p>
            <a:r>
              <a:rPr lang="en-US" dirty="0" smtClean="0"/>
              <a:t>Security, security, security!</a:t>
            </a:r>
          </a:p>
          <a:p>
            <a:pPr lvl="1"/>
            <a:r>
              <a:rPr lang="en-US" dirty="0" smtClean="0"/>
              <a:t>Security groups, </a:t>
            </a:r>
            <a:r>
              <a:rPr lang="en-US" dirty="0" err="1" smtClean="0"/>
              <a:t>ip</a:t>
            </a:r>
            <a:r>
              <a:rPr lang="en-US" dirty="0" smtClean="0"/>
              <a:t> filtering, encrypted keys</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a:t>
            </a:r>
            <a:r>
              <a:rPr lang="en-US" dirty="0" smtClean="0"/>
              <a:t>lazy</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930" y="366185"/>
            <a:ext cx="10354883" cy="816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691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Influenced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4290</TotalTime>
  <Words>1905</Words>
  <Application>Microsoft Office PowerPoint</Application>
  <PresentationFormat>Custom</PresentationFormat>
  <Paragraphs>333</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Influenced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Tools</vt:lpstr>
      <vt:lpstr> Stack Monitoring</vt:lpstr>
      <vt:lpstr> Logs Architecture</vt:lpstr>
      <vt:lpstr> Logs</vt:lpstr>
      <vt:lpstr>Tracing</vt:lpstr>
      <vt:lpstr>Stack Diagnostic and Debugging</vt:lpstr>
      <vt:lpstr>Lessons Learned The Good Parts</vt:lpstr>
      <vt:lpstr>Lessons Learned The Bad Parts</vt:lpstr>
      <vt:lpstr> </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341</cp:revision>
  <cp:lastPrinted>2014-05-20T12:07:02Z</cp:lastPrinted>
  <dcterms:created xsi:type="dcterms:W3CDTF">2012-10-19T15:38:24Z</dcterms:created>
  <dcterms:modified xsi:type="dcterms:W3CDTF">2014-06-02T19:49:08Z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